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325" r:id="rId4"/>
    <p:sldId id="257" r:id="rId5"/>
    <p:sldId id="282" r:id="rId6"/>
    <p:sldId id="264" r:id="rId7"/>
    <p:sldId id="269" r:id="rId8"/>
    <p:sldId id="307" r:id="rId9"/>
    <p:sldId id="273" r:id="rId10"/>
    <p:sldId id="308" r:id="rId11"/>
    <p:sldId id="315" r:id="rId12"/>
    <p:sldId id="267" r:id="rId13"/>
    <p:sldId id="297" r:id="rId14"/>
    <p:sldId id="266" r:id="rId15"/>
    <p:sldId id="274" r:id="rId16"/>
    <p:sldId id="268" r:id="rId17"/>
    <p:sldId id="258" r:id="rId18"/>
    <p:sldId id="276" r:id="rId19"/>
    <p:sldId id="275" r:id="rId20"/>
    <p:sldId id="259" r:id="rId21"/>
    <p:sldId id="260" r:id="rId22"/>
    <p:sldId id="277" r:id="rId23"/>
    <p:sldId id="280" r:id="rId24"/>
    <p:sldId id="313" r:id="rId25"/>
    <p:sldId id="278" r:id="rId26"/>
    <p:sldId id="279" r:id="rId27"/>
    <p:sldId id="284" r:id="rId28"/>
    <p:sldId id="321" r:id="rId29"/>
    <p:sldId id="320" r:id="rId30"/>
    <p:sldId id="300" r:id="rId31"/>
    <p:sldId id="302" r:id="rId32"/>
    <p:sldId id="301" r:id="rId33"/>
    <p:sldId id="286" r:id="rId34"/>
    <p:sldId id="288" r:id="rId35"/>
    <p:sldId id="289" r:id="rId36"/>
    <p:sldId id="322" r:id="rId37"/>
    <p:sldId id="291" r:id="rId38"/>
    <p:sldId id="309" r:id="rId39"/>
    <p:sldId id="323" r:id="rId40"/>
    <p:sldId id="310" r:id="rId41"/>
    <p:sldId id="295" r:id="rId42"/>
    <p:sldId id="296" r:id="rId43"/>
    <p:sldId id="294" r:id="rId44"/>
    <p:sldId id="263" r:id="rId45"/>
    <p:sldId id="298" r:id="rId46"/>
    <p:sldId id="324"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9713" autoAdjust="0"/>
  </p:normalViewPr>
  <p:slideViewPr>
    <p:cSldViewPr snapToGrid="0">
      <p:cViewPr varScale="1">
        <p:scale>
          <a:sx n="59" d="100"/>
          <a:sy n="59" d="100"/>
        </p:scale>
        <p:origin x="117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9/02/2021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09/02/2021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cs typeface="Calibri"/>
              </a:rPr>
              <a:t>Inteligência</a:t>
            </a:r>
            <a:r>
              <a:rPr lang="pt-BR" sz="1200" dirty="0">
                <a:cs typeface="Calibri"/>
              </a:rPr>
              <a:t>:</a:t>
            </a:r>
            <a:r>
              <a:rPr lang="pt-BR" sz="1200" dirty="0"/>
              <a:t> é a capacidade de alguém para lógica, abstração, memorização, compreensão, autoconhecimento, comunicação, aprendizado, controle emocional, planejamento e resolução de </a:t>
            </a:r>
            <a:r>
              <a:rPr lang="pt-BR" sz="1200" dirty="0" smtClean="0"/>
              <a:t>problemas, etc.</a:t>
            </a:r>
            <a:r>
              <a:rPr lang="pt-BR" sz="1200" baseline="0" dirty="0">
                <a:cs typeface="Calibri"/>
              </a:rPr>
              <a:t> </a:t>
            </a:r>
            <a:r>
              <a:rPr lang="pt-BR" sz="1200" dirty="0" smtClean="0"/>
              <a:t>Etimologicamente</a:t>
            </a:r>
            <a:r>
              <a:rPr lang="pt-BR" sz="1200" dirty="0"/>
              <a:t>, a palavra "inteligência" se originou a partir do latim </a:t>
            </a:r>
            <a:r>
              <a:rPr lang="pt-BR" sz="1200" i="1" dirty="0"/>
              <a:t>intelligentia</a:t>
            </a:r>
            <a:r>
              <a:rPr lang="pt-BR" sz="1200" dirty="0"/>
              <a:t> , oriundo de </a:t>
            </a:r>
            <a:r>
              <a:rPr lang="pt-BR" sz="1200" i="1" dirty="0"/>
              <a:t>intelligere</a:t>
            </a:r>
            <a:r>
              <a:rPr lang="pt-BR" sz="1200" dirty="0"/>
              <a:t>, em que o prefixo </a:t>
            </a:r>
            <a:r>
              <a:rPr lang="pt-BR" sz="1200" i="1" dirty="0"/>
              <a:t>inter </a:t>
            </a:r>
            <a:r>
              <a:rPr lang="pt-BR" sz="1200" dirty="0"/>
              <a:t>significa "entre", e </a:t>
            </a:r>
            <a:r>
              <a:rPr lang="pt-BR" sz="1200" i="1" dirty="0"/>
              <a:t>legere </a:t>
            </a:r>
            <a:r>
              <a:rPr lang="pt-BR" sz="1200" dirty="0"/>
              <a:t>quer dizer "escolha". Assim sendo, o significado original deste termo faz referência a capacidade de escolha de um indivíduo entre as várias possibilidades ou opções que lhe são apresentadas.</a:t>
            </a:r>
          </a:p>
          <a:p>
            <a:endParaRPr lang="pt-BR" sz="1200" dirty="0">
              <a:cs typeface="Calibri" panose="020F0502020204030204"/>
            </a:endParaRPr>
          </a:p>
          <a:p>
            <a:pPr marL="171450" indent="-171450">
              <a:buFont typeface="Arial" panose="020B0604020202020204" pitchFamily="34" charset="0"/>
              <a:buChar char="•"/>
            </a:pPr>
            <a:r>
              <a:rPr lang="pt-BR" sz="1200" b="1" dirty="0"/>
              <a:t>Artificial</a:t>
            </a:r>
            <a:r>
              <a:rPr lang="pt-BR" sz="1200" dirty="0"/>
              <a:t>: feito com arte, produzido pela mão do homem, não pela natureza.</a:t>
            </a:r>
            <a:endParaRPr lang="pt-BR" sz="1200" b="1" dirty="0">
              <a:cs typeface="Calibri"/>
            </a:endParaRPr>
          </a:p>
          <a:p>
            <a:pPr marL="316188" indent="-316188">
              <a:buFont typeface="Arial" panose="020B0604020202020204" pitchFamily="34" charset="0"/>
              <a:buChar char="•"/>
            </a:pPr>
            <a:endParaRPr lang="pt-BR" sz="1200" b="1" dirty="0"/>
          </a:p>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endParaRPr lang="pt-BR"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sz="1200" b="0" dirty="0" smtClean="0">
              <a:cs typeface="Calibri"/>
            </a:endParaRPr>
          </a:p>
          <a:p>
            <a:pPr marL="316188" indent="-316188">
              <a:buFont typeface="Arial" panose="020B0604020202020204" pitchFamily="34" charset="0"/>
              <a:buChar char="•"/>
            </a:pPr>
            <a:endParaRPr lang="pt-BR" sz="1200" b="1" dirty="0" smtClean="0">
              <a:cs typeface="Calibri"/>
            </a:endParaRPr>
          </a:p>
          <a:p>
            <a:pPr marL="171450" indent="-171450">
              <a:buFont typeface="Arial" panose="020B0604020202020204" pitchFamily="34" charset="0"/>
              <a:buChar char="•"/>
            </a:pPr>
            <a:r>
              <a:rPr lang="pt-BR" sz="1200" b="1" dirty="0" smtClean="0">
                <a:cs typeface="Calibri"/>
              </a:rPr>
              <a:t>Inteligência</a:t>
            </a:r>
            <a:r>
              <a:rPr lang="pt-BR" sz="1200" dirty="0">
                <a:cs typeface="Calibri"/>
              </a:rPr>
              <a:t>:</a:t>
            </a:r>
            <a:r>
              <a:rPr lang="pt-BR" sz="1200" dirty="0"/>
              <a:t> é a capacidade de alguém para lógica, abstração, memorização, compreensão, autoconhecimento, comunicação, aprendizado, controle emocional, planejamento e resolução de </a:t>
            </a:r>
            <a:r>
              <a:rPr lang="pt-BR" sz="1200" dirty="0" smtClean="0"/>
              <a:t>problemas.</a:t>
            </a:r>
            <a:r>
              <a:rPr lang="pt-BR" sz="1200" baseline="0" dirty="0">
                <a:cs typeface="Calibri"/>
              </a:rPr>
              <a:t> </a:t>
            </a:r>
            <a:r>
              <a:rPr lang="pt-BR" sz="1200" dirty="0" smtClean="0"/>
              <a:t>Etimologicamente</a:t>
            </a:r>
            <a:r>
              <a:rPr lang="pt-BR" sz="1200" dirty="0"/>
              <a:t>, a palavra "inteligência" se originou a partir do latim </a:t>
            </a:r>
            <a:r>
              <a:rPr lang="pt-BR" sz="1200" i="1" dirty="0"/>
              <a:t>intelligentia</a:t>
            </a:r>
            <a:r>
              <a:rPr lang="pt-BR" sz="1200" dirty="0"/>
              <a:t> , oriundo de </a:t>
            </a:r>
            <a:r>
              <a:rPr lang="pt-BR" sz="1200" i="1" dirty="0"/>
              <a:t>intelligere</a:t>
            </a:r>
            <a:r>
              <a:rPr lang="pt-BR" sz="1200" dirty="0"/>
              <a:t>, em que o prefixo </a:t>
            </a:r>
            <a:r>
              <a:rPr lang="pt-BR" sz="1200" i="1" dirty="0"/>
              <a:t>inter </a:t>
            </a:r>
            <a:r>
              <a:rPr lang="pt-BR" sz="1200" dirty="0"/>
              <a:t>significa "entre", e </a:t>
            </a:r>
            <a:r>
              <a:rPr lang="pt-BR" sz="1200" i="1" dirty="0"/>
              <a:t>legere </a:t>
            </a:r>
            <a:r>
              <a:rPr lang="pt-BR" sz="1200" dirty="0"/>
              <a:t>quer dizer "escolha". Assim sendo, o significado original deste termo faz referência a capacidade de escolha de um indivíduo entre as várias possibilidades ou opções que lhe são apresentadas</a:t>
            </a:r>
            <a:r>
              <a:rPr lang="pt-BR" sz="1200" dirty="0" smtClean="0"/>
              <a:t>.</a:t>
            </a:r>
            <a:endParaRPr lang="pt-BR" sz="1200" dirty="0">
              <a:cs typeface="Calibri" panose="020F0502020204030204"/>
            </a:endParaRPr>
          </a:p>
          <a:p>
            <a:pPr marL="171450" indent="-171450">
              <a:buFont typeface="Arial" panose="020B0604020202020204" pitchFamily="34" charset="0"/>
              <a:buChar char="•"/>
            </a:pPr>
            <a:r>
              <a:rPr lang="pt-BR" sz="1200" b="1" dirty="0"/>
              <a:t>Artificial</a:t>
            </a:r>
            <a:r>
              <a:rPr lang="pt-BR" sz="1200" dirty="0"/>
              <a:t>: feito com arte, produzido pela mão do homem, não pela </a:t>
            </a:r>
            <a:r>
              <a:rPr lang="pt-BR" sz="1200" dirty="0" smtClean="0"/>
              <a:t>natureza.</a:t>
            </a:r>
            <a:endParaRPr lang="pt-BR" sz="1200" b="1" dirty="0">
              <a:cs typeface="Calibri"/>
            </a:endParaRPr>
          </a:p>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endParaRPr lang="pt-BR" sz="1200" dirty="0" smtClean="0"/>
          </a:p>
          <a:p>
            <a:r>
              <a:rPr lang="en-US" sz="1200" dirty="0" smtClean="0"/>
              <a:t>KR&amp;R: Knowledge representation and reasoning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p>
          <a:p>
            <a:pPr marL="316188" indent="-316188" defTabSz="1686336">
              <a:buFont typeface="Arial" panose="020B0604020202020204" pitchFamily="34" charset="0"/>
              <a:buChar char="•"/>
              <a:defRPr/>
            </a:pP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dirty="0"/>
              <a:t>AI is a broad concept of machines being able to carry out tasks smartly while machine learning (ML) is a current (probably the most popular) </a:t>
            </a:r>
            <a:r>
              <a:rPr lang="en-US" sz="1200" dirty="0" smtClean="0"/>
              <a:t>application/sub-area </a:t>
            </a:r>
            <a:r>
              <a:rPr lang="en-US" sz="1200" dirty="0"/>
              <a:t>of AI that enables machines to learn from large amounts of data and act accordingly without being explicitly programmed.  </a:t>
            </a:r>
          </a:p>
          <a:p>
            <a:endParaRPr lang="en-US" sz="1200" dirty="0"/>
          </a:p>
          <a:p>
            <a:pPr defTabSz="1686336">
              <a:defRPr/>
            </a:pPr>
            <a:r>
              <a:rPr lang="en-US" sz="1200" dirty="0"/>
              <a:t>AI is the ability to acquire and apply knowledge, and perform naturally like a human. For example, planning, problem solving, reasoning, learning, etc.</a:t>
            </a:r>
          </a:p>
          <a:p>
            <a:endParaRPr lang="en-US" sz="1200" dirty="0"/>
          </a:p>
          <a:p>
            <a:pPr marL="171450" indent="-171450">
              <a:buFont typeface="Arial" panose="020B0604020202020204" pitchFamily="34" charset="0"/>
              <a:buChar char="•"/>
            </a:pPr>
            <a:r>
              <a:rPr lang="pt-BR" sz="1200" b="1" i="1" dirty="0"/>
              <a:t>Planejamento</a:t>
            </a:r>
            <a:r>
              <a:rPr lang="pt-BR" sz="1200"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sz="1200" b="0" i="0" dirty="0" smtClean="0"/>
              <a:t>natural.</a:t>
            </a:r>
          </a:p>
          <a:p>
            <a:pPr marL="171450" indent="-171450">
              <a:buFont typeface="Arial" panose="020B0604020202020204" pitchFamily="34" charset="0"/>
              <a:buChar char="•"/>
            </a:pPr>
            <a:r>
              <a:rPr lang="pt-BR" sz="1200" b="1" i="1" dirty="0" smtClean="0"/>
              <a:t>Representação </a:t>
            </a:r>
            <a:r>
              <a:rPr lang="pt-BR" sz="1200" b="1" i="1" dirty="0"/>
              <a:t>do conhecimento e raciocínio</a:t>
            </a:r>
            <a:r>
              <a:rPr lang="pt-BR" sz="1200"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sz="1200" b="0" i="0" dirty="0" smtClean="0"/>
              <a:t>natural.</a:t>
            </a:r>
          </a:p>
          <a:p>
            <a:pPr marL="171450" indent="-171450">
              <a:buFont typeface="Arial" panose="020B0604020202020204" pitchFamily="34" charset="0"/>
              <a:buChar char="•"/>
            </a:pPr>
            <a:r>
              <a:rPr lang="pt-BR" sz="1200" b="1" i="1" dirty="0" smtClean="0"/>
              <a:t>Aprendizado </a:t>
            </a:r>
            <a:r>
              <a:rPr lang="pt-BR" sz="1200" b="1" i="1" dirty="0"/>
              <a:t>de máquina</a:t>
            </a:r>
            <a:r>
              <a:rPr lang="pt-BR" sz="1200" b="0" i="0" dirty="0"/>
              <a:t>: tem como objetivo fazer com que uma maquina aprenda sem ser explicitamente programada através de uma grande quantidade de dados. Algoritmos de ML tem como </a:t>
            </a:r>
            <a:r>
              <a:rPr lang="pt-BR" sz="1200" b="0" i="0" dirty="0" smtClean="0"/>
              <a:t>objetivo </a:t>
            </a:r>
            <a:r>
              <a:rPr lang="pt-BR" sz="1200" b="0" i="0" dirty="0"/>
              <a:t>aprender com seus erros e fazer previsões sobre dados. Exemplo, filtragem de spam, motores de busca como o do Google, diagnostico de doenças, </a:t>
            </a:r>
            <a:r>
              <a:rPr lang="pt-BR" sz="1200" b="0" i="0" dirty="0" smtClean="0"/>
              <a:t>etc.</a:t>
            </a:r>
          </a:p>
          <a:p>
            <a:pPr marL="171450" indent="-171450">
              <a:buFont typeface="Arial" panose="020B0604020202020204" pitchFamily="34" charset="0"/>
              <a:buChar char="•"/>
            </a:pPr>
            <a:r>
              <a:rPr lang="pt-PT" sz="1200" b="1" i="1" dirty="0" smtClean="0"/>
              <a:t>Processamento </a:t>
            </a:r>
            <a:r>
              <a:rPr lang="pt-PT" sz="1200" b="1" i="1" dirty="0"/>
              <a:t>de linguagem natural</a:t>
            </a:r>
            <a:r>
              <a:rPr lang="pt-PT" sz="1200" b="0" i="0" dirty="0"/>
              <a:t>: tem como objetivo a </a:t>
            </a:r>
            <a:r>
              <a:rPr lang="pt-BR" sz="1200" dirty="0"/>
              <a:t>geração e compreensão automática de línguas naturais. Exemplos: reconhecimento de voz, transcrição de voz em texto e vice </a:t>
            </a:r>
            <a:r>
              <a:rPr lang="pt-BR" sz="1200" dirty="0" smtClean="0"/>
              <a:t>versa,</a:t>
            </a:r>
          </a:p>
          <a:p>
            <a:pPr marL="171450" indent="-171450">
              <a:buFont typeface="Arial" panose="020B0604020202020204" pitchFamily="34" charset="0"/>
              <a:buChar char="•"/>
            </a:pPr>
            <a:r>
              <a:rPr lang="pt-PT" sz="1200" b="1" i="1" dirty="0" smtClean="0"/>
              <a:t>Visão </a:t>
            </a:r>
            <a:r>
              <a:rPr lang="pt-PT" sz="1200" b="1" i="1" dirty="0"/>
              <a:t>computacional</a:t>
            </a:r>
            <a:r>
              <a:rPr lang="pt-PT" sz="1200" b="0" i="0" dirty="0"/>
              <a:t>: tem como objetivo a </a:t>
            </a:r>
            <a:r>
              <a:rPr lang="pt-BR" sz="1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sz="1200" b="1" i="1" dirty="0" smtClean="0"/>
              <a:t>Robótica</a:t>
            </a:r>
            <a:r>
              <a:rPr lang="pt-PT" sz="1200" b="0" i="0" dirty="0"/>
              <a:t>: (interação com o mundo) tem como objetivo </a:t>
            </a:r>
            <a:r>
              <a:rPr lang="pt-BR" sz="1200" b="0" i="0" dirty="0"/>
              <a:t>o </a:t>
            </a:r>
            <a:r>
              <a:rPr lang="pt-BR" sz="1200" b="0" i="0" dirty="0" smtClean="0"/>
              <a:t>design/projeto, </a:t>
            </a:r>
            <a:r>
              <a:rPr lang="pt-BR" sz="1200"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sz="1200" b="0" i="0" dirty="0" smtClean="0"/>
              <a:t>).</a:t>
            </a:r>
            <a:endParaRPr lang="pt-PT" sz="1200" b="1" i="1" dirty="0" smtClean="0"/>
          </a:p>
          <a:p>
            <a:pPr marL="171450" indent="-171450">
              <a:buFont typeface="Arial" panose="020B0604020202020204" pitchFamily="34" charset="0"/>
              <a:buChar char="•"/>
            </a:pPr>
            <a:r>
              <a:rPr lang="pt-PT" sz="1200" b="1" i="1" dirty="0" smtClean="0"/>
              <a:t>Inteligência </a:t>
            </a:r>
            <a:r>
              <a:rPr lang="pt-PT" sz="1200" b="1" i="1" dirty="0"/>
              <a:t>artificial geral</a:t>
            </a:r>
            <a:r>
              <a:rPr lang="pt-PT" sz="1200" b="0" i="0" dirty="0"/>
              <a:t>: também conhecida como IA forte ou IA completa. Tem como objetivo desenvolver máquinas que percebam o ambiente ao seu redor e que executem ações que </a:t>
            </a:r>
            <a:r>
              <a:rPr lang="pt-PT" sz="1200" b="0" i="0" dirty="0" smtClean="0"/>
              <a:t>maximizem </a:t>
            </a:r>
            <a:r>
              <a:rPr lang="pt-PT" sz="1200" b="0" i="0" dirty="0"/>
              <a:t>sua chance de atingir com sucesso seus objetivos. Ou seja, tem como objetivo criar máquinas que executem toda a gama de habilidades cognitivas humanas.</a:t>
            </a:r>
          </a:p>
          <a:p>
            <a:endParaRPr lang="pt-BR" sz="1200" b="0" i="0" dirty="0"/>
          </a:p>
          <a:p>
            <a:pPr marL="171450" indent="-171450">
              <a:buFont typeface="Arial" panose="020B0604020202020204" pitchFamily="34" charset="0"/>
              <a:buChar char="•"/>
            </a:pPr>
            <a:r>
              <a:rPr lang="pt-BR" sz="1200" dirty="0"/>
              <a:t>Foco 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de </a:t>
            </a:r>
            <a:r>
              <a:rPr lang="pt-BR" sz="1200" dirty="0" smtClean="0"/>
              <a:t>Telecomunicações.</a:t>
            </a:r>
          </a:p>
          <a:p>
            <a:pPr marL="628650" lvl="1" indent="-171450">
              <a:buFont typeface="Arial" panose="020B0604020202020204" pitchFamily="34" charset="0"/>
              <a:buChar char="•"/>
            </a:pPr>
            <a:r>
              <a:rPr lang="pt-BR" sz="1200" dirty="0" smtClean="0"/>
              <a:t>Pós-graduação </a:t>
            </a:r>
            <a:r>
              <a:rPr lang="pt-BR" sz="1200" dirty="0"/>
              <a:t>em </a:t>
            </a:r>
            <a:r>
              <a:rPr lang="pt-BR" sz="1200" dirty="0" smtClean="0"/>
              <a:t>Telecomunicações.</a:t>
            </a:r>
          </a:p>
          <a:p>
            <a:pPr marL="628650" lvl="1" indent="-171450">
              <a:buFont typeface="Arial" panose="020B0604020202020204" pitchFamily="34" charset="0"/>
              <a:buChar char="•"/>
            </a:pPr>
            <a:r>
              <a:rPr lang="pt-BR" sz="1200" dirty="0" smtClean="0"/>
              <a:t>Sistemas </a:t>
            </a:r>
            <a:r>
              <a:rPr lang="pt-BR" sz="1200"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sz="1200" dirty="0" smtClean="0"/>
              <a:t>.).</a:t>
            </a:r>
          </a:p>
          <a:p>
            <a:pPr marL="1085850" lvl="2" indent="-171450">
              <a:buFont typeface="Arial" panose="020B0604020202020204" pitchFamily="34" charset="0"/>
              <a:buChar char="•"/>
            </a:pPr>
            <a:r>
              <a:rPr lang="pt-BR" sz="1200" dirty="0" smtClean="0"/>
              <a:t>Modelos </a:t>
            </a:r>
            <a:r>
              <a:rPr lang="pt-BR" sz="1200" dirty="0"/>
              <a:t>de canal, imperfeições do hardware, interferência, etc. são muito complicados na prática </a:t>
            </a:r>
            <a:r>
              <a:rPr lang="pt-BR" sz="1200" dirty="0" smtClean="0"/>
              <a:t>devido </a:t>
            </a:r>
            <a:r>
              <a:rPr lang="pt-BR" sz="1200" dirty="0"/>
              <a:t>à natureza dinâmica dos canais de comunicação sem </a:t>
            </a:r>
            <a:r>
              <a:rPr lang="pt-BR" sz="1200" dirty="0" smtClean="0"/>
              <a:t>fio.</a:t>
            </a:r>
          </a:p>
          <a:p>
            <a:pPr marL="628650" lvl="1" indent="-171450">
              <a:buFont typeface="Arial" panose="020B0604020202020204" pitchFamily="34" charset="0"/>
              <a:buChar char="•"/>
            </a:pPr>
            <a:r>
              <a:rPr lang="pt-BR" sz="1200" b="1" i="1" dirty="0" smtClean="0"/>
              <a:t>Controle </a:t>
            </a:r>
            <a:r>
              <a:rPr lang="pt-BR" sz="1200" b="1" i="1" dirty="0"/>
              <a:t>e otimização de parâmetros</a:t>
            </a:r>
            <a:r>
              <a:rPr lang="pt-BR" sz="1200" dirty="0"/>
              <a:t>: Além disto, o número de parâmetros (modulação, vetores de beamforming, taxas de código, </a:t>
            </a:r>
            <a:r>
              <a:rPr lang="pt-BR" sz="1200" dirty="0" smtClean="0"/>
              <a:t>larguras de banda, </a:t>
            </a:r>
            <a:r>
              <a:rPr lang="pt-BR" sz="1200" dirty="0"/>
              <a:t>canais, </a:t>
            </a:r>
            <a:r>
              <a:rPr lang="pt-BR" sz="1200" dirty="0" smtClean="0"/>
              <a:t>potência de transmissão, </a:t>
            </a:r>
            <a:r>
              <a:rPr lang="pt-BR" sz="1200" dirty="0"/>
              <a:t>seleção da melhor rota)  que um sistema de próxima geração precisa controlar e otimizar continua a </a:t>
            </a:r>
            <a:r>
              <a:rPr lang="pt-BR" sz="1200" dirty="0" smtClean="0"/>
              <a:t>crescer.</a:t>
            </a:r>
          </a:p>
          <a:p>
            <a:pPr marL="1085850" lvl="2" indent="-171450">
              <a:buFont typeface="Arial" panose="020B0604020202020204" pitchFamily="34" charset="0"/>
              <a:buChar char="•"/>
            </a:pPr>
            <a:r>
              <a:rPr lang="pt-BR" sz="1200" dirty="0" smtClean="0"/>
              <a:t>Algoritmos </a:t>
            </a:r>
            <a:r>
              <a:rPr lang="pt-BR" sz="1200" dirty="0"/>
              <a:t>de aprendizado de máquina </a:t>
            </a:r>
            <a:r>
              <a:rPr lang="pt-BR" sz="1200" dirty="0" smtClean="0"/>
              <a:t>podem modelar </a:t>
            </a:r>
            <a:r>
              <a:rPr lang="pt-BR" sz="1200" dirty="0"/>
              <a:t>correlações e estimar parâmetros (sub)ótimos do </a:t>
            </a:r>
            <a:r>
              <a:rPr lang="pt-BR" sz="1200" dirty="0" smtClean="0"/>
              <a:t>sistema.</a:t>
            </a:r>
          </a:p>
          <a:p>
            <a:pPr marL="628650" lvl="1" indent="-171450">
              <a:buFont typeface="Arial" panose="020B0604020202020204" pitchFamily="34" charset="0"/>
              <a:buChar char="•"/>
            </a:pPr>
            <a:r>
              <a:rPr lang="pt-BR" sz="1200" b="1" i="1" dirty="0" smtClean="0"/>
              <a:t>Redução </a:t>
            </a:r>
            <a:r>
              <a:rPr lang="pt-BR" sz="1200" b="1" i="1" dirty="0"/>
              <a:t>de complexidade/custo</a:t>
            </a:r>
            <a:r>
              <a:rPr lang="pt-BR" sz="1200" dirty="0"/>
              <a:t>: Complexidade e/ou custo de algoritmos de comunicações ótimos as vezes é proibitivo. Por exemplo, algoritmos de otimização como o de controle de </a:t>
            </a:r>
            <a:r>
              <a:rPr lang="pt-BR" sz="1200" dirty="0" smtClean="0"/>
              <a:t>potência </a:t>
            </a:r>
            <a:r>
              <a:rPr lang="pt-BR" sz="1200" dirty="0"/>
              <a:t>em sistemas (massive) MIMO podem </a:t>
            </a:r>
            <a:r>
              <a:rPr lang="pt-BR" sz="1200" dirty="0" smtClean="0"/>
              <a:t>exibir</a:t>
            </a:r>
            <a:r>
              <a:rPr lang="pt-BR" sz="1200" baseline="0" dirty="0" smtClean="0"/>
              <a:t> </a:t>
            </a:r>
            <a:r>
              <a:rPr lang="pt-BR" sz="1200" dirty="0" smtClean="0"/>
              <a:t>alta </a:t>
            </a:r>
            <a:r>
              <a:rPr lang="pt-BR" sz="1200" dirty="0"/>
              <a:t>complexidade, impedindo sua </a:t>
            </a:r>
            <a:r>
              <a:rPr lang="pt-BR" sz="1200" dirty="0" smtClean="0"/>
              <a:t>utilização/implementação </a:t>
            </a:r>
            <a:r>
              <a:rPr lang="pt-BR" sz="1200" dirty="0"/>
              <a:t>em sistema de tempo real. </a:t>
            </a:r>
            <a:r>
              <a:rPr lang="pt-BR" sz="1200" dirty="0" smtClean="0"/>
              <a:t>Dirty Paper</a:t>
            </a:r>
            <a:r>
              <a:rPr lang="pt-BR" sz="1200" baseline="0" dirty="0" smtClean="0"/>
              <a:t> Coding (DPC) que é a técnica ótima de pré-codificaão em sistemas MIMO, </a:t>
            </a:r>
            <a:r>
              <a:rPr lang="pt-BR" sz="1200" dirty="0" smtClean="0"/>
              <a:t>possui </a:t>
            </a:r>
            <a:r>
              <a:rPr lang="pt-BR" sz="1200" dirty="0"/>
              <a:t>alta complexidade computacional e de implementação e portanto, </a:t>
            </a:r>
            <a:r>
              <a:rPr lang="pt-BR" sz="1200" dirty="0" smtClean="0"/>
              <a:t>não é </a:t>
            </a:r>
            <a:r>
              <a:rPr lang="pt-BR" sz="1200" dirty="0"/>
              <a:t>implementado em sistemas reais. Linearização dos canais de fibra-ótica. Pré-distorção de amplificadores de </a:t>
            </a:r>
            <a:r>
              <a:rPr lang="pt-BR" sz="1200" dirty="0" smtClean="0"/>
              <a:t>RF.</a:t>
            </a:r>
          </a:p>
          <a:p>
            <a:pPr marL="628650" lvl="1" indent="-171450">
              <a:buFont typeface="Arial" panose="020B0604020202020204" pitchFamily="34" charset="0"/>
              <a:buChar char="•"/>
            </a:pPr>
            <a:r>
              <a:rPr lang="pt-BR" sz="1200" b="1" i="1" dirty="0" smtClean="0"/>
              <a:t>Oportunidades</a:t>
            </a:r>
            <a:r>
              <a:rPr lang="pt-BR" sz="1200" dirty="0"/>
              <a:t>: Pesquisas sobre a aplicação de aprendizado de máquina </a:t>
            </a:r>
            <a:r>
              <a:rPr lang="pt-BR" sz="1200" dirty="0" smtClean="0"/>
              <a:t>em</a:t>
            </a:r>
            <a:r>
              <a:rPr lang="pt-BR" sz="1200" baseline="0" dirty="0" smtClean="0"/>
              <a:t> problemas de</a:t>
            </a:r>
            <a:r>
              <a:rPr lang="pt-BR" sz="1200" dirty="0" smtClean="0"/>
              <a:t> comunicações móveis e </a:t>
            </a:r>
            <a:r>
              <a:rPr lang="pt-BR" sz="1200" dirty="0"/>
              <a:t>sem fio ainda estão em fase de exploração.</a:t>
            </a:r>
          </a:p>
          <a:p>
            <a:pPr marL="0" indent="0">
              <a:buFont typeface="Arial" panose="020B0604020202020204" pitchFamily="34" charset="0"/>
              <a:buNone/>
            </a:pPr>
            <a:endParaRPr lang="pt-BR" sz="1200" b="0" i="0" dirty="0"/>
          </a:p>
          <a:p>
            <a:pPr marL="171450" indent="-171450">
              <a:buFont typeface="Arial" panose="020B0604020202020204" pitchFamily="34" charset="0"/>
              <a:buChar char="•"/>
            </a:pPr>
            <a:r>
              <a:rPr lang="en-US" sz="1200" dirty="0"/>
              <a:t>Channel and interference models are extremely complicated in reality due to the dynamic nature of wireless communication </a:t>
            </a:r>
            <a:r>
              <a:rPr lang="en-US" sz="1200" dirty="0" smtClean="0"/>
              <a:t>channels.</a:t>
            </a:r>
            <a:endParaRPr lang="pt-BR" sz="1200" b="0" i="0" dirty="0"/>
          </a:p>
          <a:p>
            <a:pPr marL="0" indent="0">
              <a:buFont typeface="Arial" panose="020B0604020202020204" pitchFamily="34" charset="0"/>
              <a:buNone/>
            </a:pPr>
            <a:endParaRPr lang="pt-BR" sz="1200" b="0" i="0" dirty="0"/>
          </a:p>
          <a:p>
            <a:pPr rtl="0"/>
            <a:r>
              <a:rPr lang="en-US" sz="1200" dirty="0"/>
              <a:t>Telecommunications </a:t>
            </a:r>
            <a:r>
              <a:rPr lang="en-US" sz="1200" dirty="0" smtClean="0"/>
              <a:t>is a </a:t>
            </a:r>
            <a:r>
              <a:rPr lang="en-US" sz="1200" dirty="0"/>
              <a:t>discipline traditionally driven by well-established mathematical models. First, while communications’ systems have developed largely as a </a:t>
            </a:r>
            <a:r>
              <a:rPr lang="en-US" sz="1200" b="1" dirty="0"/>
              <a:t>model-driven</a:t>
            </a:r>
            <a:r>
              <a:rPr lang="en-US" sz="1200" dirty="0"/>
              <a:t> field, the complexities of many emerging communication scenarios raise the need to introduce </a:t>
            </a:r>
            <a:r>
              <a:rPr lang="en-US" sz="1200" b="1" dirty="0"/>
              <a:t>data-driven</a:t>
            </a:r>
            <a:r>
              <a:rPr lang="en-US" sz="1200" dirty="0"/>
              <a:t> methods into the design and analysis of mobile networks. </a:t>
            </a:r>
          </a:p>
          <a:p>
            <a:pPr rtl="0"/>
            <a:endParaRPr lang="en-US" sz="1200" dirty="0"/>
          </a:p>
          <a:p>
            <a:pPr rtl="0"/>
            <a:r>
              <a:rPr lang="en-US" sz="1200" dirty="0"/>
              <a:t>Designers rely on simplified closed-form models that don’t accurately or holistically capture the effects of real-world systems and channels.</a:t>
            </a:r>
          </a:p>
          <a:p>
            <a:pPr rtl="0"/>
            <a:endParaRPr lang="en-US" sz="1200" dirty="0"/>
          </a:p>
          <a:p>
            <a:pPr rtl="0"/>
            <a:r>
              <a:rPr lang="en-US" sz="1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sz="1200" dirty="0"/>
              <a:t/>
            </a:r>
            <a:br>
              <a:rPr lang="pt-BR" sz="1200" dirty="0"/>
            </a:br>
            <a:endParaRPr lang="pt-BR" sz="1200" b="0" i="0" dirty="0"/>
          </a:p>
          <a:p>
            <a:r>
              <a:rPr lang="en-US" sz="1200" dirty="0"/>
              <a:t>Research in the field of machine learning for wireless communications are still largely in an exploration phase.</a:t>
            </a:r>
          </a:p>
          <a:p>
            <a:endParaRPr lang="en-US" sz="1200" dirty="0"/>
          </a:p>
          <a:p>
            <a:pPr defTabSz="1686336">
              <a:defRPr/>
            </a:pPr>
            <a:r>
              <a:rPr lang="pt-BR" sz="1200" dirty="0"/>
              <a:t>Até hoje, sistemas de comunicações são estudados e desenvolvidos baseando-se modelos matemáticos (muitas vezes simplificados) que </a:t>
            </a:r>
            <a:r>
              <a:rPr lang="pt-BR" sz="1200" dirty="0" smtClean="0"/>
              <a:t>não capturam </a:t>
            </a:r>
            <a:r>
              <a:rPr lang="pt-BR" sz="1200" dirty="0"/>
              <a:t>com precisão os efeitos dos sistemas e canais do mundo real. </a:t>
            </a:r>
          </a:p>
          <a:p>
            <a:endParaRPr lang="pt-BR" sz="1200"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is a learning technique where machines </a:t>
            </a:r>
            <a:r>
              <a:rPr lang="en-US" sz="1200" i="1" dirty="0" smtClean="0"/>
              <a:t>learn</a:t>
            </a:r>
            <a:r>
              <a:rPr lang="en-US" sz="1200" dirty="0" smtClean="0"/>
              <a:t> from huge data sets.</a:t>
            </a:r>
          </a:p>
          <a:p>
            <a:pPr marL="0" indent="0">
              <a:buFont typeface="Arial" panose="020B0604020202020204" pitchFamily="34" charset="0"/>
              <a:buNone/>
            </a:pPr>
            <a:endParaRPr lang="pt-BR" sz="1200"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dirty="0" smtClean="0"/>
              <a:t>SVM</a:t>
            </a:r>
            <a:r>
              <a:rPr lang="pt-BR" sz="1200"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sz="1200" dirty="0" smtClean="0"/>
          </a:p>
          <a:p>
            <a:endParaRPr lang="en-US" sz="1200" dirty="0" smtClean="0"/>
          </a:p>
          <a:p>
            <a:r>
              <a:rPr lang="en-US" sz="1200" b="1" dirty="0" smtClean="0"/>
              <a:t>Deep Neural Network</a:t>
            </a:r>
            <a:r>
              <a:rPr lang="en-US" sz="1200" b="1" baseline="0" dirty="0" smtClean="0"/>
              <a:t> (</a:t>
            </a:r>
            <a:r>
              <a:rPr lang="en-US" sz="1200" b="1" baseline="0" dirty="0" err="1" smtClean="0"/>
              <a:t>ou</a:t>
            </a:r>
            <a:r>
              <a:rPr lang="en-US" sz="1200" b="1" baseline="0" dirty="0" smtClean="0"/>
              <a:t> </a:t>
            </a:r>
            <a:r>
              <a:rPr lang="en-US" sz="1200" b="1" dirty="0" smtClean="0"/>
              <a:t>Deep Learning</a:t>
            </a:r>
            <a:r>
              <a:rPr lang="en-US" sz="1200" dirty="0" smtClean="0"/>
              <a:t>):</a:t>
            </a:r>
            <a:r>
              <a:rPr lang="en-US" sz="1200" baseline="0" dirty="0" smtClean="0"/>
              <a:t> </a:t>
            </a:r>
            <a:r>
              <a:rPr lang="en-US" sz="1200" baseline="0" dirty="0" err="1" smtClean="0"/>
              <a:t>pode</a:t>
            </a:r>
            <a:r>
              <a:rPr lang="en-US" sz="1200" baseline="0" dirty="0" smtClean="0"/>
              <a:t> </a:t>
            </a:r>
            <a:r>
              <a:rPr lang="en-US" sz="1200" baseline="0" dirty="0" err="1" smtClean="0"/>
              <a:t>ser</a:t>
            </a:r>
            <a:r>
              <a:rPr lang="en-US" sz="1200" baseline="0" dirty="0" smtClean="0"/>
              <a:t> </a:t>
            </a:r>
            <a:r>
              <a:rPr lang="en-US" sz="1200" baseline="0" dirty="0" err="1" smtClean="0"/>
              <a:t>utilizada</a:t>
            </a:r>
            <a:r>
              <a:rPr lang="en-US" sz="1200" baseline="0" dirty="0" smtClean="0"/>
              <a:t> para </a:t>
            </a:r>
            <a:r>
              <a:rPr lang="en-US" sz="1200" baseline="0" dirty="0" err="1" smtClean="0"/>
              <a:t>predição</a:t>
            </a:r>
            <a:r>
              <a:rPr lang="en-US" sz="1200" baseline="0" dirty="0" smtClean="0"/>
              <a:t> da </a:t>
            </a:r>
            <a:r>
              <a:rPr lang="en-US" sz="1200" baseline="0" dirty="0" err="1" smtClean="0"/>
              <a:t>futura</a:t>
            </a:r>
            <a:r>
              <a:rPr lang="en-US" sz="1200" baseline="0" dirty="0" smtClean="0"/>
              <a:t> </a:t>
            </a:r>
            <a:r>
              <a:rPr lang="en-US" sz="1200" baseline="0" dirty="0" err="1" smtClean="0"/>
              <a:t>ocupação</a:t>
            </a:r>
            <a:r>
              <a:rPr lang="en-US" sz="1200" baseline="0" dirty="0" smtClean="0"/>
              <a:t> do </a:t>
            </a:r>
            <a:r>
              <a:rPr lang="en-US" sz="1200" baseline="0" dirty="0" err="1" smtClean="0"/>
              <a:t>espectro</a:t>
            </a:r>
            <a:r>
              <a:rPr lang="en-US" sz="1200" baseline="0" dirty="0" smtClean="0"/>
              <a:t> de </a:t>
            </a:r>
            <a:r>
              <a:rPr lang="en-US" sz="1200" baseline="0" dirty="0" err="1" smtClean="0"/>
              <a:t>frequências</a:t>
            </a:r>
            <a:r>
              <a:rPr lang="en-US" sz="1200" baseline="0" dirty="0" smtClean="0"/>
              <a:t> </a:t>
            </a:r>
            <a:r>
              <a:rPr lang="en-US" sz="1200" baseline="0" dirty="0" err="1" smtClean="0"/>
              <a:t>por</a:t>
            </a:r>
            <a:r>
              <a:rPr lang="en-US" sz="1200" baseline="0" dirty="0" smtClean="0"/>
              <a:t> </a:t>
            </a:r>
            <a:r>
              <a:rPr lang="en-US" sz="1200" baseline="0" dirty="0" err="1" smtClean="0"/>
              <a:t>redes</a:t>
            </a:r>
            <a:r>
              <a:rPr lang="en-US" sz="1200" baseline="0" dirty="0" smtClean="0"/>
              <a:t> </a:t>
            </a:r>
            <a:r>
              <a:rPr lang="en-US" sz="1200" baseline="0" dirty="0" err="1" smtClean="0"/>
              <a:t>vizinhas</a:t>
            </a:r>
            <a:r>
              <a:rPr lang="en-US" sz="1200" baseline="0" dirty="0" smtClean="0"/>
              <a:t> </a:t>
            </a:r>
            <a:r>
              <a:rPr lang="en-US" sz="1200" baseline="0" dirty="0" err="1" smtClean="0"/>
              <a:t>desconhecidas</a:t>
            </a:r>
            <a:r>
              <a:rPr lang="en-US" sz="1200" baseline="0" dirty="0" smtClean="0"/>
              <a:t>. </a:t>
            </a:r>
            <a:r>
              <a:rPr lang="en-US" sz="1200" baseline="0" dirty="0" err="1" smtClean="0"/>
              <a:t>Esta</a:t>
            </a:r>
            <a:r>
              <a:rPr lang="en-US" sz="1200" baseline="0" dirty="0" smtClean="0"/>
              <a:t> </a:t>
            </a:r>
            <a:r>
              <a:rPr lang="en-US" sz="1200" baseline="0" dirty="0" err="1" smtClean="0"/>
              <a:t>predição</a:t>
            </a:r>
            <a:r>
              <a:rPr lang="en-US" sz="1200" baseline="0" dirty="0" smtClean="0"/>
              <a:t> </a:t>
            </a:r>
            <a:r>
              <a:rPr lang="en-US" sz="1200" baseline="0" dirty="0" err="1" smtClean="0"/>
              <a:t>pode</a:t>
            </a:r>
            <a:r>
              <a:rPr lang="en-US" sz="1200" baseline="0" dirty="0" smtClean="0"/>
              <a:t>, </a:t>
            </a:r>
            <a:r>
              <a:rPr lang="en-US" sz="1200" baseline="0" dirty="0" err="1" smtClean="0"/>
              <a:t>por</a:t>
            </a:r>
            <a:r>
              <a:rPr lang="en-US" sz="1200" baseline="0" dirty="0" smtClean="0"/>
              <a:t> </a:t>
            </a:r>
            <a:r>
              <a:rPr lang="en-US" sz="1200" baseline="0" dirty="0" err="1" smtClean="0"/>
              <a:t>exemplo</a:t>
            </a:r>
            <a:r>
              <a:rPr lang="en-US" sz="1200" baseline="0" dirty="0" smtClean="0"/>
              <a:t>, </a:t>
            </a:r>
            <a:r>
              <a:rPr lang="en-US" sz="1200" baseline="0" dirty="0" err="1" smtClean="0"/>
              <a:t>ser</a:t>
            </a:r>
            <a:r>
              <a:rPr lang="en-US" sz="1200" baseline="0" dirty="0" smtClean="0"/>
              <a:t> </a:t>
            </a:r>
            <a:r>
              <a:rPr lang="en-US" sz="1200" baseline="0" dirty="0" err="1" smtClean="0"/>
              <a:t>utilizada</a:t>
            </a:r>
            <a:r>
              <a:rPr lang="en-US" sz="1200" baseline="0" dirty="0" smtClean="0"/>
              <a:t> </a:t>
            </a:r>
            <a:r>
              <a:rPr lang="en-US" sz="1200" baseline="0" dirty="0" err="1" smtClean="0"/>
              <a:t>por</a:t>
            </a:r>
            <a:r>
              <a:rPr lang="en-US" sz="1200" baseline="0" dirty="0" smtClean="0"/>
              <a:t> schedulers (</a:t>
            </a:r>
            <a:r>
              <a:rPr lang="en-US" sz="1200" baseline="0" dirty="0" err="1" smtClean="0"/>
              <a:t>alocadores</a:t>
            </a:r>
            <a:r>
              <a:rPr lang="en-US" sz="1200" baseline="0" dirty="0" smtClean="0"/>
              <a:t> de </a:t>
            </a:r>
            <a:r>
              <a:rPr lang="en-US" sz="1200" baseline="0" dirty="0" err="1" smtClean="0"/>
              <a:t>recursos</a:t>
            </a:r>
            <a:r>
              <a:rPr lang="en-US" sz="1200" baseline="0" dirty="0" smtClean="0"/>
              <a:t>) </a:t>
            </a:r>
            <a:r>
              <a:rPr lang="en-US" sz="1200" baseline="0" dirty="0" err="1" smtClean="0"/>
              <a:t>durante</a:t>
            </a:r>
            <a:r>
              <a:rPr lang="en-US" sz="1200" baseline="0" dirty="0" smtClean="0"/>
              <a:t> a </a:t>
            </a:r>
            <a:r>
              <a:rPr lang="en-US" sz="1200" baseline="0" dirty="0" err="1" smtClean="0"/>
              <a:t>alocação</a:t>
            </a:r>
            <a:r>
              <a:rPr lang="en-US" sz="1200" baseline="0" dirty="0" smtClean="0"/>
              <a:t> de </a:t>
            </a:r>
            <a:r>
              <a:rPr lang="en-US" sz="1200" baseline="0" dirty="0" err="1" smtClean="0"/>
              <a:t>recursos</a:t>
            </a:r>
            <a:r>
              <a:rPr lang="en-US" sz="1200" baseline="0" dirty="0" smtClean="0"/>
              <a:t> com o </a:t>
            </a:r>
            <a:r>
              <a:rPr lang="en-US" sz="1200" baseline="0" dirty="0" err="1" smtClean="0"/>
              <a:t>objetivo</a:t>
            </a:r>
            <a:r>
              <a:rPr lang="en-US" sz="1200" baseline="0" dirty="0" smtClean="0"/>
              <a:t> de </a:t>
            </a:r>
            <a:r>
              <a:rPr lang="en-US" sz="1200" baseline="0" dirty="0" err="1" smtClean="0"/>
              <a:t>mitigar</a:t>
            </a:r>
            <a:r>
              <a:rPr lang="en-US" sz="1200" baseline="0" dirty="0" smtClean="0"/>
              <a:t> </a:t>
            </a:r>
            <a:r>
              <a:rPr lang="en-US" sz="1200" baseline="0" dirty="0" err="1" smtClean="0"/>
              <a:t>colisões</a:t>
            </a:r>
            <a:r>
              <a:rPr lang="en-US" sz="1200" baseline="0" dirty="0" smtClean="0"/>
              <a:t>, </a:t>
            </a:r>
            <a:r>
              <a:rPr lang="en-US" sz="1200" baseline="0" dirty="0" err="1" smtClean="0"/>
              <a:t>encontrar</a:t>
            </a:r>
            <a:r>
              <a:rPr lang="en-US" sz="1200" baseline="0" dirty="0" smtClean="0"/>
              <a:t> o canal e a </a:t>
            </a:r>
            <a:r>
              <a:rPr lang="en-US" sz="1200" baseline="0" dirty="0" err="1" smtClean="0"/>
              <a:t>potência</a:t>
            </a:r>
            <a:r>
              <a:rPr lang="en-US" sz="1200" baseline="0" dirty="0" smtClean="0"/>
              <a:t> </a:t>
            </a:r>
            <a:r>
              <a:rPr lang="en-US" sz="1200" baseline="0" dirty="0" err="1" smtClean="0"/>
              <a:t>ótima</a:t>
            </a:r>
            <a:r>
              <a:rPr lang="en-US" sz="1200" baseline="0" dirty="0" smtClean="0"/>
              <a:t>.</a:t>
            </a:r>
          </a:p>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categorias/classes. </a:t>
            </a:r>
            <a:r>
              <a:rPr lang="pt-BR" sz="1200" dirty="0" smtClean="0"/>
              <a:t>A </a:t>
            </a:r>
            <a:r>
              <a:rPr lang="pt-BR" sz="1200" dirty="0"/>
              <a:t>categoria é 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features),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sz="1200" dirty="0" smtClean="0">
              <a:cs typeface="Calibri"/>
            </a:endParaRPr>
          </a:p>
          <a:p>
            <a:pPr marL="316188" indent="-316188">
              <a:buFont typeface="Arial" panose="020B0604020202020204" pitchFamily="34" charset="0"/>
              <a:buChar char="•"/>
            </a:pPr>
            <a:endParaRPr lang="pt-BR" sz="1200" dirty="0" smtClean="0">
              <a:cs typeface="Calibri"/>
            </a:endParaRPr>
          </a:p>
          <a:p>
            <a:pPr marL="316188" indent="-316188">
              <a:buFont typeface="Arial" panose="020B0604020202020204" pitchFamily="34" charset="0"/>
              <a:buChar char="•"/>
            </a:pP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labels, 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o supermercado poderia colocar essas mercadorias juntas</a:t>
            </a:r>
            <a:r>
              <a:rPr lang="pt-BR" sz="1200" dirty="0" smtClean="0"/>
              <a:t>.</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en-US" sz="1200" b="1" dirty="0" smtClean="0"/>
              <a:t>Self-organizing maps</a:t>
            </a:r>
            <a:r>
              <a:rPr lang="en-US" sz="1200" dirty="0" smtClean="0"/>
              <a:t>:</a:t>
            </a:r>
            <a:r>
              <a:rPr lang="en-US" sz="1200" baseline="0" dirty="0" smtClean="0"/>
              <a:t> </a:t>
            </a:r>
            <a:r>
              <a:rPr lang="pt-BR" sz="1200" dirty="0" smtClean="0"/>
              <a:t>usa redes neurais para aprender a topologia e distribuição dos dados.</a:t>
            </a:r>
            <a:endParaRPr lang="en-US" sz="1200" dirty="0" smtClean="0"/>
          </a:p>
          <a:p>
            <a:pPr marL="171450" indent="-171450" defTabSz="1686336">
              <a:buFont typeface="Arial" panose="020B0604020202020204" pitchFamily="34" charset="0"/>
              <a:buChar char="•"/>
              <a:defRPr/>
            </a:pPr>
            <a:r>
              <a:rPr lang="en-US" sz="1200" b="1" dirty="0" smtClean="0"/>
              <a:t>Hidden </a:t>
            </a:r>
            <a:r>
              <a:rPr lang="en-US" sz="1200" b="1" dirty="0"/>
              <a:t>Markov </a:t>
            </a:r>
            <a:r>
              <a:rPr lang="en-US" sz="1200" b="1" dirty="0" smtClean="0"/>
              <a:t>Models</a:t>
            </a:r>
            <a:r>
              <a:rPr lang="en-US" sz="1200" dirty="0" smtClean="0"/>
              <a:t>:</a:t>
            </a:r>
            <a:r>
              <a:rPr lang="en-US" sz="1200" baseline="0" dirty="0" smtClean="0"/>
              <a:t> </a:t>
            </a:r>
            <a:r>
              <a:rPr lang="pt-BR" sz="1200" baseline="0" dirty="0" smtClean="0"/>
              <a:t>usa dados observados para recuperar uma sequência de estados.</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smtClean="0"/>
              <a:t>ICA: utilizado no “problema do coquetel” onde o algoritmo </a:t>
            </a:r>
            <a:r>
              <a:rPr lang="pt-BR" sz="1200" baseline="0" dirty="0" smtClean="0"/>
              <a:t>separa as conversas de várias pessoas falando ao mesmo tempo em um mesmo ambiente.</a:t>
            </a:r>
          </a:p>
          <a:p>
            <a:pPr marL="171450" indent="-171450">
              <a:buFont typeface="Arial" panose="020B0604020202020204" pitchFamily="34" charset="0"/>
              <a:buChar char="•"/>
            </a:pPr>
            <a:r>
              <a:rPr lang="pt-BR" sz="1200" baseline="0" dirty="0" smtClean="0"/>
              <a:t>SOM: utilizado para criar visualizações de baixa dimensão à partir de dados de alta dimensão.</a:t>
            </a:r>
          </a:p>
          <a:p>
            <a:pPr marL="171450" indent="-171450">
              <a:buFont typeface="Arial" panose="020B0604020202020204" pitchFamily="34" charset="0"/>
              <a:buChar char="•"/>
            </a:pPr>
            <a:r>
              <a:rPr lang="pt-BR" sz="1200" dirty="0" smtClean="0"/>
              <a:t>HMM</a:t>
            </a:r>
            <a:r>
              <a:rPr lang="pt-BR" sz="1200" dirty="0"/>
              <a:t>: utilizados em reconhecimento de fala para reconhecer a </a:t>
            </a:r>
            <a:r>
              <a:rPr lang="pt-BR" sz="1200" dirty="0" smtClean="0"/>
              <a:t>sequência </a:t>
            </a:r>
            <a:r>
              <a:rPr lang="pt-BR" sz="1200"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r>
              <a:rPr lang="pt-BR" sz="1200" baseline="0" dirty="0" smtClean="0"/>
              <a:t> O </a:t>
            </a:r>
            <a:r>
              <a:rPr lang="pt-BR" sz="1200" baseline="0" dirty="0" err="1" smtClean="0"/>
              <a:t>Facebook</a:t>
            </a:r>
            <a:r>
              <a:rPr lang="pt-BR" sz="1200" baseline="0" dirty="0" smtClean="0"/>
              <a:t>/Instagram recebe centenas/milhares de fotos suas e de conhecidos/familiares seus. Em uma grande quantidade de fotos um algoritmo de clusterização encontra/agrupa pessoas A, B e C, em outra grande quantidade de fotos pessoas B, D e </a:t>
            </a:r>
            <a:r>
              <a:rPr lang="pt-BR" sz="1200" baseline="0" dirty="0" err="1" smtClean="0"/>
              <a:t>E</a:t>
            </a:r>
            <a:r>
              <a:rPr lang="pt-BR" sz="1200" baseline="0" dirty="0" smtClean="0"/>
              <a:t>. Em determinado momento, você carrega uma foto onde você fornece o nome (</a:t>
            </a:r>
            <a:r>
              <a:rPr lang="pt-BR" sz="1200" baseline="0" dirty="0" err="1" smtClean="0"/>
              <a:t>label</a:t>
            </a:r>
            <a:r>
              <a:rPr lang="pt-BR" sz="1200" baseline="0" dirty="0" smtClean="0"/>
              <a:t>) de algumas desses grupos/pessoas.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Modulação e codificação adaptativas</a:t>
            </a:r>
          </a:p>
          <a:p>
            <a:pPr marL="1085850" lvl="2" indent="-171450">
              <a:buFont typeface="Arial" panose="020B0604020202020204" pitchFamily="34" charset="0"/>
              <a:buChar char="•"/>
            </a:pPr>
            <a:r>
              <a:rPr lang="pt-BR" sz="1200" b="1" dirty="0" smtClean="0"/>
              <a:t>Estado</a:t>
            </a:r>
            <a:r>
              <a:rPr lang="pt-BR" sz="1200" dirty="0" smtClean="0"/>
              <a:t>:</a:t>
            </a:r>
            <a:r>
              <a:rPr lang="pt-BR" sz="1200"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sz="1200" b="1" baseline="0" dirty="0" smtClean="0"/>
              <a:t>Ação</a:t>
            </a:r>
            <a:r>
              <a:rPr lang="pt-BR" sz="1200" baseline="0" dirty="0" smtClean="0"/>
              <a:t>: modulação e taxa de código.</a:t>
            </a:r>
          </a:p>
          <a:p>
            <a:pPr marL="1085850" lvl="2" indent="-171450">
              <a:buFont typeface="Arial" panose="020B0604020202020204" pitchFamily="34" charset="0"/>
              <a:buChar char="•"/>
            </a:pPr>
            <a:r>
              <a:rPr lang="pt-BR" sz="1200" b="1" baseline="0" dirty="0" smtClean="0"/>
              <a:t>Recompensa</a:t>
            </a:r>
            <a:r>
              <a:rPr lang="pt-BR" sz="1200"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sz="1200" noProof="0" dirty="0" smtClean="0"/>
              <a:t>é interpretado/executado por</a:t>
            </a:r>
            <a:r>
              <a:rPr lang="pt-BR" sz="1200" baseline="0" noProof="0" dirty="0" smtClean="0"/>
              <a:t> um interpretador e em seguida </a:t>
            </a:r>
            <a:r>
              <a:rPr lang="pt-BR" sz="1200"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sz="1200"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sz="1200" noProof="0" dirty="0" smtClean="0"/>
              <a:t>Funcional: programação</a:t>
            </a:r>
            <a:r>
              <a:rPr lang="pt-BR" sz="1200"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sz="1200" baseline="0" noProof="0" dirty="0" smtClean="0"/>
              <a:t>Procedural: baseado no conceito de chamadas a procedimentos. Os Procedimentos, são também conhecidos como rotinas, subrotinas, métodos, ou funções</a:t>
            </a:r>
          </a:p>
          <a:p>
            <a:pPr marL="628650" lvl="1" indent="-171450">
              <a:buFont typeface="Arial" panose="020B0604020202020204" pitchFamily="34" charset="0"/>
              <a:buChar char="•"/>
            </a:pPr>
            <a:r>
              <a:rPr lang="pt-BR" sz="1200" noProof="0" dirty="0" smtClean="0"/>
              <a:t>Reflexão é a capacidade de um programa observar ou até mesmo modificar sua estrutura ou comportamento. </a:t>
            </a:r>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1 – Com uma taxa de crescimento constante, projeções</a:t>
            </a:r>
            <a:r>
              <a:rPr lang="pt-BR" sz="1200" baseline="0" noProof="0" dirty="0" smtClean="0"/>
              <a:t> mostram que Python será a linguagem mais utilizada em 2020, superando ate o </a:t>
            </a:r>
            <a:r>
              <a:rPr lang="pt-BR" sz="1200" baseline="0" noProof="0" dirty="0" err="1" smtClean="0"/>
              <a:t>JavaScript</a:t>
            </a:r>
            <a:r>
              <a:rPr lang="pt-BR" sz="1200" baseline="0" noProof="0" dirty="0" smtClean="0"/>
              <a:t>.</a:t>
            </a:r>
            <a:endParaRPr lang="pt-BR" sz="1200" noProof="0" dirty="0" smtClean="0"/>
          </a:p>
          <a:p>
            <a:r>
              <a:rPr lang="pt-BR" sz="1200" noProof="0" dirty="0" smtClean="0"/>
              <a:t>2 – Google,</a:t>
            </a:r>
            <a:r>
              <a:rPr lang="pt-BR" sz="1200" baseline="0" noProof="0" dirty="0" smtClean="0"/>
              <a:t> Uber, </a:t>
            </a:r>
            <a:r>
              <a:rPr lang="pt-BR" sz="1200" baseline="0" noProof="0" dirty="0" err="1" smtClean="0"/>
              <a:t>Netflix</a:t>
            </a:r>
            <a:r>
              <a:rPr lang="pt-BR" sz="1200" baseline="0" noProof="0" dirty="0" smtClean="0"/>
              <a:t>, </a:t>
            </a:r>
            <a:r>
              <a:rPr lang="pt-BR" sz="1200" baseline="0" noProof="0" dirty="0" err="1" smtClean="0"/>
              <a:t>Facebook</a:t>
            </a:r>
            <a:r>
              <a:rPr lang="pt-BR" sz="1200" baseline="0" noProof="0" dirty="0" smtClean="0"/>
              <a:t>, Instagram dentre varias outras utilizam python.</a:t>
            </a:r>
            <a:endParaRPr lang="pt-BR" sz="1200" noProof="0" dirty="0" smtClean="0"/>
          </a:p>
          <a:p>
            <a:r>
              <a:rPr lang="pt-BR" sz="1200" noProof="0" dirty="0" smtClean="0"/>
              <a:t>3 – Por</a:t>
            </a:r>
            <a:r>
              <a:rPr lang="pt-BR" sz="1200" baseline="0" noProof="0" dirty="0" smtClean="0"/>
              <a:t> exemplo, </a:t>
            </a:r>
            <a:r>
              <a:rPr lang="pt-BR" sz="1200" baseline="0" noProof="0" dirty="0" err="1" smtClean="0"/>
              <a:t>TensorFlow</a:t>
            </a:r>
            <a:r>
              <a:rPr lang="pt-BR" sz="1200" baseline="0" noProof="0" dirty="0" smtClean="0"/>
              <a:t>, que é um framework para </a:t>
            </a:r>
            <a:r>
              <a:rPr lang="pt-BR" sz="1200" baseline="0" noProof="0" dirty="0" err="1" smtClean="0"/>
              <a:t>machine</a:t>
            </a:r>
            <a:r>
              <a:rPr lang="pt-BR" sz="1200" baseline="0" noProof="0" dirty="0" smtClean="0"/>
              <a:t> </a:t>
            </a:r>
            <a:r>
              <a:rPr lang="pt-BR" sz="1200" baseline="0" noProof="0" dirty="0" err="1" smtClean="0"/>
              <a:t>learning</a:t>
            </a:r>
            <a:r>
              <a:rPr lang="pt-BR" sz="1200" baseline="0" noProof="0" dirty="0" smtClean="0"/>
              <a:t>, utiliza principalmente python</a:t>
            </a:r>
            <a:endParaRPr lang="pt-BR" sz="1200" noProof="0" dirty="0" smtClean="0"/>
          </a:p>
          <a:p>
            <a:r>
              <a:rPr lang="pt-BR" sz="1200" noProof="0" dirty="0" smtClean="0"/>
              <a:t>4 –</a:t>
            </a:r>
            <a:r>
              <a:rPr lang="pt-BR" sz="1200" baseline="0" noProof="0" dirty="0" smtClean="0"/>
              <a:t> Milhares de tutoriais, vídeos,  e temos o </a:t>
            </a:r>
            <a:r>
              <a:rPr lang="pt-BR" sz="1200" baseline="0" noProof="0" dirty="0" err="1" smtClean="0"/>
              <a:t>StackOverflow</a:t>
            </a:r>
            <a:r>
              <a:rPr lang="pt-BR" sz="1200" baseline="0" noProof="0" dirty="0" smtClean="0"/>
              <a:t> dando suporte para questões desde nível básico ate níveis avançadíssimos, existe ate uma versão de </a:t>
            </a:r>
            <a:r>
              <a:rPr lang="pt-BR" sz="1200" baseline="0" noProof="0" dirty="0" err="1" smtClean="0"/>
              <a:t>MineCraft</a:t>
            </a:r>
            <a:r>
              <a:rPr lang="pt-BR" sz="1200" baseline="0" noProof="0" dirty="0" smtClean="0"/>
              <a:t> que ensina como programar em python.</a:t>
            </a:r>
            <a:endParaRPr lang="pt-BR" sz="1200" noProof="0" dirty="0" smtClean="0"/>
          </a:p>
          <a:p>
            <a:r>
              <a:rPr lang="pt-BR" sz="1200" noProof="0" dirty="0" smtClean="0"/>
              <a:t>5 – Muitas plataformas</a:t>
            </a:r>
            <a:r>
              <a:rPr lang="pt-BR" sz="1200" baseline="0" noProof="0" dirty="0" smtClean="0"/>
              <a:t> que promovem o ensino de computação e eletrônica como </a:t>
            </a:r>
            <a:r>
              <a:rPr lang="pt-BR" sz="1200" baseline="0" noProof="0" dirty="0" err="1" smtClean="0"/>
              <a:t>Raspberry</a:t>
            </a:r>
            <a:r>
              <a:rPr lang="pt-BR" sz="1200" baseline="0" noProof="0" dirty="0" smtClean="0"/>
              <a:t> </a:t>
            </a:r>
            <a:r>
              <a:rPr lang="pt-BR" sz="1200" baseline="0" noProof="0" dirty="0" err="1" smtClean="0"/>
              <a:t>Pi</a:t>
            </a:r>
            <a:r>
              <a:rPr lang="pt-BR" sz="1200" baseline="0" noProof="0" dirty="0" smtClean="0"/>
              <a:t> e LEGO </a:t>
            </a:r>
            <a:r>
              <a:rPr lang="pt-BR" sz="1200" baseline="0" noProof="0" dirty="0" err="1" smtClean="0"/>
              <a:t>Mindstorms</a:t>
            </a:r>
            <a:r>
              <a:rPr lang="pt-BR" sz="1200" baseline="0" noProof="0" dirty="0" smtClean="0"/>
              <a:t> tem suas aplicações desenvolvidas em python.	</a:t>
            </a:r>
            <a:endParaRPr lang="pt-BR" sz="1200" noProof="0" dirty="0" smtClean="0"/>
          </a:p>
          <a:p>
            <a:r>
              <a:rPr lang="pt-BR" sz="1200" noProof="0" dirty="0" smtClean="0"/>
              <a:t>6 – Você pode criar e distribuir</a:t>
            </a:r>
            <a:r>
              <a:rPr lang="pt-BR" sz="1200" baseline="0" noProof="0" dirty="0" smtClean="0"/>
              <a:t> </a:t>
            </a:r>
            <a:r>
              <a:rPr lang="pt-BR" sz="1200" noProof="0" dirty="0" smtClean="0"/>
              <a:t>sua própria biblioteca,</a:t>
            </a:r>
            <a:r>
              <a:rPr lang="pt-BR" sz="1200" baseline="0" noProof="0" dirty="0" smtClean="0"/>
              <a:t> modificar/melhorar bibliotecas já existentes e uma grande suporte da comunidade </a:t>
            </a:r>
          </a:p>
          <a:p>
            <a:r>
              <a:rPr lang="pt-BR" sz="1200" baseline="0" noProof="0" dirty="0" smtClean="0"/>
              <a:t>7 – </a:t>
            </a:r>
            <a:r>
              <a:rPr lang="pt-BR" sz="1200" baseline="0" noProof="0" dirty="0" err="1" smtClean="0"/>
              <a:t>TensorFlow</a:t>
            </a:r>
            <a:r>
              <a:rPr lang="pt-BR" sz="1200" baseline="0" noProof="0" dirty="0" smtClean="0"/>
              <a:t>: </a:t>
            </a:r>
            <a:r>
              <a:rPr lang="pt-BR" sz="1200" baseline="0" noProof="0" dirty="0" err="1" smtClean="0"/>
              <a:t>Machine</a:t>
            </a:r>
            <a:r>
              <a:rPr lang="pt-BR" sz="1200" baseline="0" noProof="0" dirty="0" smtClean="0"/>
              <a:t> Learning, </a:t>
            </a:r>
            <a:r>
              <a:rPr lang="pt-BR" sz="1200" baseline="0" noProof="0" dirty="0" err="1" smtClean="0"/>
              <a:t>OpenCV</a:t>
            </a:r>
            <a:r>
              <a:rPr lang="pt-BR" sz="1200"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sz="1200" baseline="0" noProof="0" dirty="0" smtClean="0"/>
              <a:t>, </a:t>
            </a:r>
            <a:r>
              <a:rPr lang="pt-BR" sz="1200" baseline="0" noProof="0" dirty="0" err="1" smtClean="0"/>
              <a:t>Scrappy</a:t>
            </a:r>
            <a:r>
              <a:rPr lang="pt-BR" sz="1200"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sz="1200" baseline="0" noProof="0" dirty="0" smtClean="0"/>
          </a:p>
          <a:p>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https://mybinder.org/v2/gh/zz4fap/t319_aprendizado_de_maquina/main?filepath=notebooks%2Fjupyter%2FHistograma.ipynb</a:t>
            </a:r>
          </a:p>
          <a:p>
            <a:pPr marL="0" lvl="0" indent="0" algn="l" rtl="0">
              <a:spcBef>
                <a:spcPts val="0"/>
              </a:spcBef>
              <a:spcAft>
                <a:spcPts val="0"/>
              </a:spcAft>
              <a:buNone/>
            </a:pPr>
            <a:endParaRPr lang="pt-BR" sz="1200"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smtClean="0"/>
              <a:t>Exemplo</a:t>
            </a:r>
            <a:r>
              <a:rPr lang="pt-BR" sz="1200" dirty="0" smtClean="0"/>
              <a:t>: https://mybinder.org/v2/gh/zz4fap/t319_aprendizado_de_maquina/main?filepath=notebooks%2Fjupyter%2FAjuste_de_curva_com_Redes_Neurais.ipynb</a:t>
            </a:r>
          </a:p>
          <a:p>
            <a:pPr marL="0" lvl="0" indent="0" algn="l" rtl="0">
              <a:spcBef>
                <a:spcPts val="0"/>
              </a:spcBef>
              <a:spcAft>
                <a:spcPts val="0"/>
              </a:spcAft>
              <a:buNone/>
            </a:pPr>
            <a:endParaRPr sz="120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09/02/2021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09/02/2021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ster?filepath=notebooks/jupyter/Histograma.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Figura_3D.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lnSpcReduction="10000"/>
          </a:bodyPr>
          <a:lstStyle/>
          <a:p>
            <a:pPr algn="just"/>
            <a:r>
              <a:rPr lang="pt-BR" dirty="0" smtClean="0"/>
              <a:t>São algoritmos </a:t>
            </a:r>
            <a:r>
              <a:rPr lang="pt-BR" dirty="0"/>
              <a:t>usados para resolver de forma genérica problemas de otimização.</a:t>
            </a:r>
          </a:p>
          <a:p>
            <a:pPr algn="just"/>
            <a:r>
              <a:rPr lang="pt-BR" dirty="0"/>
              <a:t>Uma </a:t>
            </a:r>
            <a:r>
              <a:rPr lang="pt-BR" b="1" i="1" dirty="0" smtClean="0"/>
              <a:t>metaheurística</a:t>
            </a:r>
            <a:r>
              <a:rPr lang="pt-BR" dirty="0" smtClean="0"/>
              <a:t> </a:t>
            </a:r>
            <a:r>
              <a:rPr lang="pt-BR" dirty="0"/>
              <a:t>é um método </a:t>
            </a:r>
            <a:r>
              <a:rPr lang="pt-BR" b="1" i="1" dirty="0"/>
              <a:t>heurístico</a:t>
            </a:r>
            <a:r>
              <a:rPr lang="pt-BR" dirty="0"/>
              <a:t> para resolver de forma genérica problemas de </a:t>
            </a:r>
            <a:r>
              <a:rPr lang="pt-BR" dirty="0" smtClean="0"/>
              <a:t>otimização.</a:t>
            </a:r>
          </a:p>
          <a:p>
            <a:pPr algn="just"/>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algoritmo eficiente (veja problemas NP-completos).</a:t>
            </a:r>
            <a:endParaRPr lang="pt-BR" dirty="0" smtClean="0"/>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1839765"/>
              </p:ext>
            </p:extLst>
          </p:nvPr>
        </p:nvGraphicFramePr>
        <p:xfrm>
          <a:off x="838200" y="1690688"/>
          <a:ext cx="10515600" cy="4354163"/>
        </p:xfrm>
        <a:graphic>
          <a:graphicData uri="http://schemas.openxmlformats.org/drawingml/2006/table">
            <a:tbl>
              <a:tblPr/>
              <a:tblGrid>
                <a:gridCol w="587885"/>
                <a:gridCol w="1317115"/>
                <a:gridCol w="1665027"/>
                <a:gridCol w="1023582"/>
                <a:gridCol w="5921991"/>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22/2/2021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8/3/2021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5/4/2021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19/4/2021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17/5/2021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31/5/2021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14/6/2021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28/6/2021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Avaliação</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Segundas-feiras das 18:30 às 19:30 e Quartas-feiras das 15:30 às 16:30 via MS Teams.</a:t>
            </a:r>
          </a:p>
          <a:p>
            <a:pPr lvl="1"/>
            <a:r>
              <a:rPr lang="pt-BR" smtClean="0"/>
              <a:t>Monitora (Bruna): Todas as Quintas-feiras das 19:30 às 20:30.</a:t>
            </a:r>
            <a:endParaRPr lang="pt-BR" dirty="0" smtClean="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smtClean="0"/>
              <a:t>Exercícios (em grupo/individual) </a:t>
            </a:r>
            <a:r>
              <a:rPr lang="pt-BR" dirty="0"/>
              <a:t>e </a:t>
            </a:r>
            <a:r>
              <a:rPr lang="pt-BR" dirty="0" smtClean="0"/>
              <a:t>quizzes.</a:t>
            </a:r>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3337</TotalTime>
  <Words>6922</Words>
  <Application>Microsoft Office PowerPoint</Application>
  <PresentationFormat>Widescreen</PresentationFormat>
  <Paragraphs>701</Paragraphs>
  <Slides>51</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1327</cp:revision>
  <dcterms:created xsi:type="dcterms:W3CDTF">2020-01-20T13:50:05Z</dcterms:created>
  <dcterms:modified xsi:type="dcterms:W3CDTF">2021-02-09T10:13:06Z</dcterms:modified>
</cp:coreProperties>
</file>